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</p:sldIdLst>
  <p:sldSz cx="10693400" cy="7562850"/>
  <p:notesSz cx="9926638" cy="6797675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05408"/>
    <a:srgbClr val="F3740B"/>
    <a:srgbClr val="F8A7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1464" y="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2344483"/>
            <a:ext cx="9089390" cy="15881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4235196"/>
            <a:ext cx="7485380" cy="18907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5/27/2021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900" b="0" i="0">
                <a:solidFill>
                  <a:srgbClr val="F59E40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5/27/2021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3600005" y="12"/>
            <a:ext cx="3600450" cy="7560309"/>
          </a:xfrm>
          <a:custGeom>
            <a:avLst/>
            <a:gdLst/>
            <a:ahLst/>
            <a:cxnLst/>
            <a:rect l="l" t="t" r="r" b="b"/>
            <a:pathLst>
              <a:path w="3600450" h="7560309">
                <a:moveTo>
                  <a:pt x="3599992" y="0"/>
                </a:moveTo>
                <a:lnTo>
                  <a:pt x="0" y="0"/>
                </a:lnTo>
                <a:lnTo>
                  <a:pt x="0" y="7559992"/>
                </a:lnTo>
                <a:lnTo>
                  <a:pt x="3599992" y="7559992"/>
                </a:lnTo>
                <a:lnTo>
                  <a:pt x="3599992" y="0"/>
                </a:lnTo>
                <a:close/>
              </a:path>
            </a:pathLst>
          </a:custGeom>
          <a:solidFill>
            <a:srgbClr val="83838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522008"/>
            <a:ext cx="3348354" cy="2170430"/>
          </a:xfrm>
          <a:custGeom>
            <a:avLst/>
            <a:gdLst/>
            <a:ahLst/>
            <a:cxnLst/>
            <a:rect l="l" t="t" r="r" b="b"/>
            <a:pathLst>
              <a:path w="3348354" h="2170430">
                <a:moveTo>
                  <a:pt x="3347999" y="0"/>
                </a:moveTo>
                <a:lnTo>
                  <a:pt x="0" y="0"/>
                </a:lnTo>
                <a:lnTo>
                  <a:pt x="0" y="2169896"/>
                </a:lnTo>
                <a:lnTo>
                  <a:pt x="3347999" y="2169896"/>
                </a:lnTo>
                <a:lnTo>
                  <a:pt x="3347999" y="0"/>
                </a:lnTo>
                <a:close/>
              </a:path>
            </a:pathLst>
          </a:custGeom>
          <a:solidFill>
            <a:srgbClr val="F083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900" b="0" i="0">
                <a:solidFill>
                  <a:srgbClr val="F59E40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670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07101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5/27/2021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900" b="0" i="0">
                <a:solidFill>
                  <a:srgbClr val="F59E40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5/27/2021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7091997" y="5139004"/>
            <a:ext cx="3600450" cy="2421255"/>
          </a:xfrm>
          <a:custGeom>
            <a:avLst/>
            <a:gdLst/>
            <a:ahLst/>
            <a:cxnLst/>
            <a:rect l="l" t="t" r="r" b="b"/>
            <a:pathLst>
              <a:path w="3600450" h="2421254">
                <a:moveTo>
                  <a:pt x="3600005" y="0"/>
                </a:moveTo>
                <a:lnTo>
                  <a:pt x="0" y="0"/>
                </a:lnTo>
                <a:lnTo>
                  <a:pt x="0" y="2421001"/>
                </a:lnTo>
                <a:lnTo>
                  <a:pt x="3600005" y="2421001"/>
                </a:lnTo>
                <a:lnTo>
                  <a:pt x="3600005" y="0"/>
                </a:lnTo>
                <a:close/>
              </a:path>
            </a:pathLst>
          </a:custGeom>
          <a:solidFill>
            <a:srgbClr val="6868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3492004" y="12"/>
            <a:ext cx="3600450" cy="7560309"/>
          </a:xfrm>
          <a:custGeom>
            <a:avLst/>
            <a:gdLst/>
            <a:ahLst/>
            <a:cxnLst/>
            <a:rect l="l" t="t" r="r" b="b"/>
            <a:pathLst>
              <a:path w="3600450" h="7560309">
                <a:moveTo>
                  <a:pt x="3599992" y="0"/>
                </a:moveTo>
                <a:lnTo>
                  <a:pt x="0" y="0"/>
                </a:lnTo>
                <a:lnTo>
                  <a:pt x="0" y="7559992"/>
                </a:lnTo>
                <a:lnTo>
                  <a:pt x="3599992" y="7559992"/>
                </a:lnTo>
                <a:lnTo>
                  <a:pt x="3599992" y="0"/>
                </a:lnTo>
                <a:close/>
              </a:path>
            </a:pathLst>
          </a:custGeom>
          <a:solidFill>
            <a:srgbClr val="F083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4065079" y="4200186"/>
            <a:ext cx="2454275" cy="744220"/>
          </a:xfrm>
          <a:custGeom>
            <a:avLst/>
            <a:gdLst/>
            <a:ahLst/>
            <a:cxnLst/>
            <a:rect l="l" t="t" r="r" b="b"/>
            <a:pathLst>
              <a:path w="2454275" h="744220">
                <a:moveTo>
                  <a:pt x="641227" y="0"/>
                </a:moveTo>
                <a:lnTo>
                  <a:pt x="633700" y="626"/>
                </a:lnTo>
                <a:lnTo>
                  <a:pt x="624509" y="4643"/>
                </a:lnTo>
                <a:lnTo>
                  <a:pt x="399846" y="136990"/>
                </a:lnTo>
                <a:lnTo>
                  <a:pt x="387627" y="142405"/>
                </a:lnTo>
                <a:lnTo>
                  <a:pt x="371852" y="146838"/>
                </a:lnTo>
                <a:lnTo>
                  <a:pt x="354558" y="149834"/>
                </a:lnTo>
                <a:lnTo>
                  <a:pt x="337781" y="150934"/>
                </a:lnTo>
                <a:lnTo>
                  <a:pt x="38379" y="150934"/>
                </a:lnTo>
                <a:lnTo>
                  <a:pt x="23477" y="152333"/>
                </a:lnTo>
                <a:lnTo>
                  <a:pt x="11274" y="156140"/>
                </a:lnTo>
                <a:lnTo>
                  <a:pt x="3028" y="161773"/>
                </a:lnTo>
                <a:lnTo>
                  <a:pt x="0" y="168651"/>
                </a:lnTo>
                <a:lnTo>
                  <a:pt x="0" y="726079"/>
                </a:lnTo>
                <a:lnTo>
                  <a:pt x="3028" y="732957"/>
                </a:lnTo>
                <a:lnTo>
                  <a:pt x="11274" y="738590"/>
                </a:lnTo>
                <a:lnTo>
                  <a:pt x="23477" y="742397"/>
                </a:lnTo>
                <a:lnTo>
                  <a:pt x="38379" y="743796"/>
                </a:lnTo>
                <a:lnTo>
                  <a:pt x="2415438" y="743796"/>
                </a:lnTo>
                <a:lnTo>
                  <a:pt x="2430347" y="742397"/>
                </a:lnTo>
                <a:lnTo>
                  <a:pt x="2442554" y="738590"/>
                </a:lnTo>
                <a:lnTo>
                  <a:pt x="2450801" y="732957"/>
                </a:lnTo>
                <a:lnTo>
                  <a:pt x="2453830" y="726079"/>
                </a:lnTo>
                <a:lnTo>
                  <a:pt x="2453830" y="168651"/>
                </a:lnTo>
                <a:lnTo>
                  <a:pt x="2450801" y="161773"/>
                </a:lnTo>
                <a:lnTo>
                  <a:pt x="2442554" y="156140"/>
                </a:lnTo>
                <a:lnTo>
                  <a:pt x="2430347" y="152333"/>
                </a:lnTo>
                <a:lnTo>
                  <a:pt x="2415438" y="150934"/>
                </a:lnTo>
                <a:lnTo>
                  <a:pt x="686562" y="150934"/>
                </a:lnTo>
                <a:lnTo>
                  <a:pt x="671660" y="149536"/>
                </a:lnTo>
                <a:lnTo>
                  <a:pt x="659457" y="145729"/>
                </a:lnTo>
                <a:lnTo>
                  <a:pt x="651211" y="140095"/>
                </a:lnTo>
                <a:lnTo>
                  <a:pt x="648182" y="133218"/>
                </a:lnTo>
                <a:lnTo>
                  <a:pt x="648182" y="8415"/>
                </a:lnTo>
                <a:lnTo>
                  <a:pt x="646314" y="2637"/>
                </a:lnTo>
                <a:lnTo>
                  <a:pt x="64122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4065079" y="4200186"/>
            <a:ext cx="2454275" cy="744220"/>
          </a:xfrm>
          <a:custGeom>
            <a:avLst/>
            <a:gdLst/>
            <a:ahLst/>
            <a:cxnLst/>
            <a:rect l="l" t="t" r="r" b="b"/>
            <a:pathLst>
              <a:path w="2454275" h="744220">
                <a:moveTo>
                  <a:pt x="2453830" y="726079"/>
                </a:moveTo>
                <a:lnTo>
                  <a:pt x="2450801" y="732957"/>
                </a:lnTo>
                <a:lnTo>
                  <a:pt x="2442554" y="738590"/>
                </a:lnTo>
                <a:lnTo>
                  <a:pt x="2430347" y="742397"/>
                </a:lnTo>
                <a:lnTo>
                  <a:pt x="2415438" y="743796"/>
                </a:lnTo>
                <a:lnTo>
                  <a:pt x="38379" y="743796"/>
                </a:lnTo>
                <a:lnTo>
                  <a:pt x="23477" y="742397"/>
                </a:lnTo>
                <a:lnTo>
                  <a:pt x="11274" y="738590"/>
                </a:lnTo>
                <a:lnTo>
                  <a:pt x="3028" y="732957"/>
                </a:lnTo>
                <a:lnTo>
                  <a:pt x="0" y="726079"/>
                </a:lnTo>
                <a:lnTo>
                  <a:pt x="0" y="168651"/>
                </a:lnTo>
                <a:lnTo>
                  <a:pt x="3028" y="161773"/>
                </a:lnTo>
                <a:lnTo>
                  <a:pt x="11274" y="156140"/>
                </a:lnTo>
                <a:lnTo>
                  <a:pt x="23477" y="152333"/>
                </a:lnTo>
                <a:lnTo>
                  <a:pt x="38379" y="150934"/>
                </a:lnTo>
                <a:lnTo>
                  <a:pt x="337781" y="150934"/>
                </a:lnTo>
                <a:lnTo>
                  <a:pt x="354558" y="149834"/>
                </a:lnTo>
                <a:lnTo>
                  <a:pt x="371852" y="146838"/>
                </a:lnTo>
                <a:lnTo>
                  <a:pt x="387627" y="142405"/>
                </a:lnTo>
                <a:lnTo>
                  <a:pt x="399846" y="136990"/>
                </a:lnTo>
                <a:lnTo>
                  <a:pt x="624509" y="4643"/>
                </a:lnTo>
                <a:lnTo>
                  <a:pt x="633700" y="626"/>
                </a:lnTo>
                <a:lnTo>
                  <a:pt x="641227" y="0"/>
                </a:lnTo>
                <a:lnTo>
                  <a:pt x="646314" y="2637"/>
                </a:lnTo>
                <a:lnTo>
                  <a:pt x="648182" y="8415"/>
                </a:lnTo>
                <a:lnTo>
                  <a:pt x="648182" y="133218"/>
                </a:lnTo>
                <a:lnTo>
                  <a:pt x="651211" y="140095"/>
                </a:lnTo>
                <a:lnTo>
                  <a:pt x="659457" y="145729"/>
                </a:lnTo>
                <a:lnTo>
                  <a:pt x="671660" y="149536"/>
                </a:lnTo>
                <a:lnTo>
                  <a:pt x="686562" y="150934"/>
                </a:lnTo>
                <a:lnTo>
                  <a:pt x="2415438" y="150934"/>
                </a:lnTo>
                <a:lnTo>
                  <a:pt x="2430347" y="152333"/>
                </a:lnTo>
                <a:lnTo>
                  <a:pt x="2442554" y="156140"/>
                </a:lnTo>
                <a:lnTo>
                  <a:pt x="2450801" y="161773"/>
                </a:lnTo>
                <a:lnTo>
                  <a:pt x="2453830" y="168651"/>
                </a:lnTo>
                <a:lnTo>
                  <a:pt x="2453830" y="726079"/>
                </a:lnTo>
                <a:close/>
              </a:path>
            </a:pathLst>
          </a:custGeom>
          <a:ln w="126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5/27/2021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48170" y="700976"/>
            <a:ext cx="10197058" cy="6045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900" b="0" i="0">
                <a:solidFill>
                  <a:srgbClr val="F59E40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4670" y="1739455"/>
            <a:ext cx="9624060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5756" y="7033450"/>
            <a:ext cx="3421888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670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5/27/2021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699248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Bilde 30"/>
          <p:cNvPicPr>
            <a:picLocks noChangeAspect="1"/>
          </p:cNvPicPr>
          <p:nvPr/>
        </p:nvPicPr>
        <p:blipFill rotWithShape="1">
          <a:blip r:embed="rId2"/>
          <a:srcRect l="9317"/>
          <a:stretch/>
        </p:blipFill>
        <p:spPr>
          <a:xfrm>
            <a:off x="7139874" y="1726648"/>
            <a:ext cx="1483426" cy="3350177"/>
          </a:xfrm>
          <a:prstGeom prst="rect">
            <a:avLst/>
          </a:prstGeom>
        </p:spPr>
      </p:pic>
      <p:sp>
        <p:nvSpPr>
          <p:cNvPr id="2" name="object 2"/>
          <p:cNvSpPr txBox="1"/>
          <p:nvPr/>
        </p:nvSpPr>
        <p:spPr>
          <a:xfrm>
            <a:off x="3906176" y="5305425"/>
            <a:ext cx="2735041" cy="91691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1760" marR="104139" algn="ctr">
              <a:lnSpc>
                <a:spcPct val="138900"/>
              </a:lnSpc>
              <a:spcBef>
                <a:spcPts val="100"/>
              </a:spcBef>
            </a:pPr>
            <a:r>
              <a:rPr sz="1400" spc="-40" dirty="0">
                <a:solidFill>
                  <a:srgbClr val="FFFFF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Telefon: </a:t>
            </a:r>
            <a:r>
              <a:rPr lang="nb-NO" sz="1400" spc="-50" dirty="0" smtClean="0">
                <a:solidFill>
                  <a:srgbClr val="FFFFF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405 37 155</a:t>
            </a:r>
          </a:p>
          <a:p>
            <a:pPr marL="111760" marR="104139" algn="ctr">
              <a:lnSpc>
                <a:spcPct val="138900"/>
              </a:lnSpc>
              <a:spcBef>
                <a:spcPts val="100"/>
              </a:spcBef>
            </a:pPr>
            <a:r>
              <a:rPr lang="nb-NO" sz="1400" spc="-40" dirty="0">
                <a:solidFill>
                  <a:srgbClr val="FFFFF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</a:t>
            </a:r>
            <a:r>
              <a:rPr sz="1400" spc="-40" dirty="0" err="1" smtClean="0">
                <a:solidFill>
                  <a:srgbClr val="FFFFF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eb</a:t>
            </a:r>
            <a:r>
              <a:rPr sz="1400" spc="-40" dirty="0">
                <a:solidFill>
                  <a:srgbClr val="FFFFF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:</a:t>
            </a:r>
            <a:r>
              <a:rPr sz="1400" spc="-160" dirty="0">
                <a:solidFill>
                  <a:srgbClr val="FFFFF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nb-NO" sz="1400" spc="-30" dirty="0" err="1" smtClean="0">
                <a:solidFill>
                  <a:srgbClr val="FFFFF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frisklivjæren</a:t>
            </a:r>
            <a:r>
              <a:rPr sz="1400" spc="-30" dirty="0" smtClean="0">
                <a:solidFill>
                  <a:srgbClr val="FFFFF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.no</a:t>
            </a:r>
            <a:endParaRPr sz="14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ctr">
              <a:lnSpc>
                <a:spcPct val="100000"/>
              </a:lnSpc>
              <a:spcBef>
                <a:spcPts val="560"/>
              </a:spcBef>
            </a:pPr>
            <a:r>
              <a:rPr sz="1400" spc="-40" dirty="0">
                <a:solidFill>
                  <a:srgbClr val="FFFFF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E-post:</a:t>
            </a:r>
            <a:r>
              <a:rPr sz="1400" spc="-140" dirty="0">
                <a:solidFill>
                  <a:srgbClr val="FFFFF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nb-NO" sz="1400" spc="-25" dirty="0" smtClean="0">
                <a:solidFill>
                  <a:srgbClr val="FFFFF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friskliv@time.kommune.no</a:t>
            </a:r>
            <a:endParaRPr sz="14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394873" y="4404514"/>
            <a:ext cx="1794510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-90" dirty="0">
                <a:solidFill>
                  <a:srgbClr val="F083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TA</a:t>
            </a:r>
            <a:r>
              <a:rPr sz="2800" spc="-260" dirty="0">
                <a:solidFill>
                  <a:srgbClr val="F083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2800" spc="-110" dirty="0">
                <a:solidFill>
                  <a:srgbClr val="F083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KONTAKT!</a:t>
            </a:r>
            <a:endParaRPr sz="28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820944" y="561534"/>
            <a:ext cx="2996565" cy="352917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/>
            <a:r>
              <a:rPr lang="nb-NO" sz="2000" b="1" spc="15" dirty="0" smtClean="0">
                <a:solidFill>
                  <a:srgbClr val="57575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HVA ER </a:t>
            </a:r>
            <a:r>
              <a:rPr lang="nb-NO" sz="2000" b="1" spc="15" dirty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FRISKLIVSENTRALEN</a:t>
            </a:r>
            <a:r>
              <a:rPr lang="nb-NO" sz="2000" b="1" spc="15" dirty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?</a:t>
            </a:r>
            <a:endParaRPr lang="nb-NO" sz="2000" b="1" dirty="0" smtClean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nb-NO" sz="1050" b="0" dirty="0" smtClean="0">
              <a:effectLst/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nb-NO" sz="1100" dirty="0">
                <a:latin typeface="Calibri Light" panose="020F0302020204030204" pitchFamily="34" charset="0"/>
                <a:cs typeface="Calibri Light" panose="020F0302020204030204" pitchFamily="34" charset="0"/>
              </a:rPr>
              <a:t>Frisklivssentralen er en kommunal helsetjeneste som primært tilbyr støtte og veiledning innen fysisk aktivitet, kosthold, snus- og røykeslutt. Det gis også veiledning innen søvnvansker, til livs- og stressmestring, samt det å leve med  langvarige helseutfordringer. </a:t>
            </a:r>
          </a:p>
          <a:p>
            <a:endParaRPr lang="nb-NO" sz="11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nb-NO" sz="1100" dirty="0">
                <a:latin typeface="Calibri Light" panose="020F0302020204030204" pitchFamily="34" charset="0"/>
                <a:cs typeface="Calibri Light" panose="020F0302020204030204" pitchFamily="34" charset="0"/>
              </a:rPr>
              <a:t>Frisklivssentralen gir strukturert og tidsavgrenset oppfølging gjennom individuelle helsesamtaler, kurs- og gruppetilbud</a:t>
            </a:r>
            <a:r>
              <a:rPr lang="nb-NO" sz="11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.</a:t>
            </a:r>
          </a:p>
          <a:p>
            <a:endParaRPr lang="nb-NO" sz="1100" dirty="0" smtClean="0">
              <a:effectLst/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nb-NO" sz="1100" dirty="0" smtClean="0"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Målgruppen er personer  over 18år som ønsker støtte og veiledning til å endre vaner som påvirker helsen. </a:t>
            </a:r>
          </a:p>
          <a:p>
            <a:endParaRPr lang="nb-NO" sz="11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nb-NO" sz="1100" dirty="0" smtClean="0"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Man kan selv ta kontakt med frisklivssentralen, eller bli henvist av fastlege, fysioterapeut, NAV m.fl. </a:t>
            </a:r>
          </a:p>
          <a:p>
            <a:r>
              <a:rPr lang="nb-NO" sz="1100" dirty="0" smtClean="0"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Ta gjerne kontakt for en uforpliktende samtale.</a:t>
            </a:r>
            <a:endParaRPr lang="nb-NO" sz="1100" dirty="0">
              <a:effectLst/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59080" y="580584"/>
            <a:ext cx="2890520" cy="73558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7780" algn="ctr">
              <a:lnSpc>
                <a:spcPct val="100000"/>
              </a:lnSpc>
              <a:spcBef>
                <a:spcPts val="100"/>
              </a:spcBef>
            </a:pPr>
            <a:r>
              <a:rPr lang="nb-NO" sz="1900" b="1" spc="-10" dirty="0">
                <a:solidFill>
                  <a:srgbClr val="57575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TILBUD </a:t>
            </a:r>
            <a:r>
              <a:rPr lang="nb-NO" sz="1900" b="1" spc="-245" dirty="0">
                <a:solidFill>
                  <a:srgbClr val="57575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PÅ </a:t>
            </a:r>
            <a:r>
              <a:rPr lang="nb-NO" sz="1900" b="1" spc="-65" dirty="0">
                <a:solidFill>
                  <a:srgbClr val="F59E4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nb-NO" sz="1900" b="1" spc="-65" dirty="0" smtClean="0">
                <a:solidFill>
                  <a:srgbClr val="F59E4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FRISKLIV</a:t>
            </a:r>
          </a:p>
          <a:p>
            <a:pPr marL="15240">
              <a:lnSpc>
                <a:spcPct val="100000"/>
              </a:lnSpc>
              <a:spcBef>
                <a:spcPts val="100"/>
              </a:spcBef>
            </a:pPr>
            <a:endParaRPr lang="nb-NO" sz="1050" spc="-15" dirty="0">
              <a:solidFill>
                <a:srgbClr val="F083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15240">
              <a:lnSpc>
                <a:spcPct val="100000"/>
              </a:lnSpc>
              <a:spcBef>
                <a:spcPts val="100"/>
              </a:spcBef>
            </a:pPr>
            <a:r>
              <a:rPr lang="nb-NO" sz="1200" spc="-15" dirty="0" smtClean="0">
                <a:solidFill>
                  <a:srgbClr val="F083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HELSESAMTALER</a:t>
            </a:r>
          </a:p>
          <a:p>
            <a:r>
              <a:rPr lang="nb-NO" sz="1100" dirty="0">
                <a:latin typeface="Calibri Light" panose="020F0302020204030204" pitchFamily="34" charset="0"/>
                <a:cs typeface="Calibri Light" panose="020F0302020204030204" pitchFamily="34" charset="0"/>
              </a:rPr>
              <a:t>Frisklivssentralen gir strukturert </a:t>
            </a:r>
            <a:r>
              <a:rPr lang="nb-NO" sz="11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og tidsavgrenset oppfølging gjennom </a:t>
            </a:r>
            <a:r>
              <a:rPr lang="nb-NO" sz="1100" dirty="0">
                <a:latin typeface="Calibri Light" panose="020F0302020204030204" pitchFamily="34" charset="0"/>
                <a:cs typeface="Calibri Light" panose="020F0302020204030204" pitchFamily="34" charset="0"/>
              </a:rPr>
              <a:t>individuell </a:t>
            </a:r>
            <a:r>
              <a:rPr lang="nb-NO" sz="11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helsesamtaler til </a:t>
            </a:r>
            <a:r>
              <a:rPr lang="nb-NO" sz="1100" dirty="0">
                <a:latin typeface="Calibri Light" panose="020F0302020204030204" pitchFamily="34" charset="0"/>
                <a:cs typeface="Calibri Light" panose="020F0302020204030204" pitchFamily="34" charset="0"/>
              </a:rPr>
              <a:t>personer som ønsker støtte til å endre vaner som påvirker helsen. </a:t>
            </a:r>
            <a:endParaRPr lang="nb-NO" sz="1100" dirty="0" smtClean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nb-NO" sz="11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nb-NO" sz="11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Frisklivssentralen </a:t>
            </a:r>
            <a:r>
              <a:rPr lang="nb-NO" sz="1100" dirty="0">
                <a:latin typeface="Calibri Light" panose="020F0302020204030204" pitchFamily="34" charset="0"/>
                <a:cs typeface="Calibri Light" panose="020F0302020204030204" pitchFamily="34" charset="0"/>
              </a:rPr>
              <a:t>har fokus på helsefremmende faktorer og mestring av egen helse</a:t>
            </a:r>
            <a:r>
              <a:rPr lang="nb-NO" sz="11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.</a:t>
            </a:r>
          </a:p>
          <a:p>
            <a:endParaRPr lang="nb-NO" sz="1100" spc="-15" dirty="0" smtClean="0">
              <a:solidFill>
                <a:srgbClr val="F083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15240">
              <a:lnSpc>
                <a:spcPct val="100000"/>
              </a:lnSpc>
              <a:spcBef>
                <a:spcPts val="100"/>
              </a:spcBef>
            </a:pPr>
            <a:r>
              <a:rPr lang="nb-NO" sz="1200" spc="-15" dirty="0" smtClean="0">
                <a:solidFill>
                  <a:srgbClr val="F083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TRENINGSGRUPPER</a:t>
            </a:r>
          </a:p>
          <a:p>
            <a:pPr marL="15240">
              <a:lnSpc>
                <a:spcPct val="100000"/>
              </a:lnSpc>
              <a:spcBef>
                <a:spcPts val="100"/>
              </a:spcBef>
            </a:pPr>
            <a:r>
              <a:rPr lang="nb-NO" sz="1100" spc="-15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Timeplanen er åpne for alle medlemmer i Friskliv Jæren. I tillegg har Frisklivsentralen i Time treninger i varmtvannsbasseng og Friskliv SENIOR treninger.</a:t>
            </a:r>
          </a:p>
          <a:p>
            <a:pPr marL="15240">
              <a:lnSpc>
                <a:spcPct val="100000"/>
              </a:lnSpc>
              <a:spcBef>
                <a:spcPts val="100"/>
              </a:spcBef>
            </a:pPr>
            <a:endParaRPr lang="nb-NO" sz="1050" spc="-15" dirty="0">
              <a:solidFill>
                <a:schemeClr val="tx1">
                  <a:lumMod val="85000"/>
                  <a:lumOff val="1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15240">
              <a:lnSpc>
                <a:spcPct val="100000"/>
              </a:lnSpc>
              <a:spcBef>
                <a:spcPts val="100"/>
              </a:spcBef>
            </a:pPr>
            <a:endParaRPr lang="nb-NO" sz="1050" spc="-15" dirty="0" smtClean="0">
              <a:solidFill>
                <a:schemeClr val="tx1">
                  <a:lumMod val="85000"/>
                  <a:lumOff val="1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15240">
              <a:lnSpc>
                <a:spcPct val="100000"/>
              </a:lnSpc>
              <a:spcBef>
                <a:spcPts val="100"/>
              </a:spcBef>
            </a:pPr>
            <a:endParaRPr lang="nb-NO" sz="1050" spc="-15" dirty="0">
              <a:solidFill>
                <a:schemeClr val="tx1">
                  <a:lumMod val="85000"/>
                  <a:lumOff val="1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15240">
              <a:lnSpc>
                <a:spcPct val="100000"/>
              </a:lnSpc>
              <a:spcBef>
                <a:spcPts val="100"/>
              </a:spcBef>
            </a:pPr>
            <a:endParaRPr lang="nb-NO" sz="1050" spc="-15" dirty="0" smtClean="0">
              <a:solidFill>
                <a:schemeClr val="tx1">
                  <a:lumMod val="85000"/>
                  <a:lumOff val="1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15240">
              <a:lnSpc>
                <a:spcPct val="100000"/>
              </a:lnSpc>
              <a:spcBef>
                <a:spcPts val="100"/>
              </a:spcBef>
            </a:pPr>
            <a:endParaRPr lang="nb-NO" sz="1050" spc="-15" dirty="0">
              <a:solidFill>
                <a:schemeClr val="tx1">
                  <a:lumMod val="85000"/>
                  <a:lumOff val="1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15240">
              <a:lnSpc>
                <a:spcPct val="100000"/>
              </a:lnSpc>
              <a:spcBef>
                <a:spcPts val="100"/>
              </a:spcBef>
            </a:pPr>
            <a:endParaRPr lang="nb-NO" sz="1050" spc="-15" dirty="0" smtClean="0">
              <a:solidFill>
                <a:schemeClr val="tx1">
                  <a:lumMod val="85000"/>
                  <a:lumOff val="1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15240">
              <a:lnSpc>
                <a:spcPct val="100000"/>
              </a:lnSpc>
              <a:spcBef>
                <a:spcPts val="100"/>
              </a:spcBef>
            </a:pPr>
            <a:endParaRPr lang="nb-NO" sz="1050" spc="-15" dirty="0">
              <a:solidFill>
                <a:schemeClr val="tx1">
                  <a:lumMod val="85000"/>
                  <a:lumOff val="1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15240">
              <a:lnSpc>
                <a:spcPct val="100000"/>
              </a:lnSpc>
              <a:spcBef>
                <a:spcPts val="100"/>
              </a:spcBef>
            </a:pPr>
            <a:endParaRPr lang="nb-NO" sz="1050" spc="-15" dirty="0" smtClean="0">
              <a:solidFill>
                <a:schemeClr val="tx1">
                  <a:lumMod val="85000"/>
                  <a:lumOff val="1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15240">
              <a:lnSpc>
                <a:spcPct val="100000"/>
              </a:lnSpc>
              <a:spcBef>
                <a:spcPts val="100"/>
              </a:spcBef>
            </a:pPr>
            <a:endParaRPr lang="nb-NO" sz="1050" spc="-15" dirty="0">
              <a:solidFill>
                <a:schemeClr val="tx1">
                  <a:lumMod val="85000"/>
                  <a:lumOff val="1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15240">
              <a:lnSpc>
                <a:spcPct val="100000"/>
              </a:lnSpc>
              <a:spcBef>
                <a:spcPts val="100"/>
              </a:spcBef>
            </a:pPr>
            <a:endParaRPr lang="nb-NO" sz="1050" spc="-15" dirty="0" smtClean="0">
              <a:solidFill>
                <a:schemeClr val="tx1">
                  <a:lumMod val="85000"/>
                  <a:lumOff val="1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15240">
              <a:lnSpc>
                <a:spcPct val="100000"/>
              </a:lnSpc>
              <a:spcBef>
                <a:spcPts val="100"/>
              </a:spcBef>
            </a:pPr>
            <a:endParaRPr lang="nb-NO" sz="1050" spc="-15" dirty="0" smtClean="0">
              <a:solidFill>
                <a:schemeClr val="tx1">
                  <a:lumMod val="85000"/>
                  <a:lumOff val="1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15240">
              <a:lnSpc>
                <a:spcPct val="100000"/>
              </a:lnSpc>
              <a:spcBef>
                <a:spcPts val="100"/>
              </a:spcBef>
            </a:pPr>
            <a:endParaRPr lang="nb-NO" sz="1050" spc="-15" dirty="0">
              <a:solidFill>
                <a:schemeClr val="tx1">
                  <a:lumMod val="85000"/>
                  <a:lumOff val="1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15240">
              <a:spcBef>
                <a:spcPts val="100"/>
              </a:spcBef>
            </a:pPr>
            <a:endParaRPr lang="nn-NO" sz="1050" spc="-15" dirty="0">
              <a:solidFill>
                <a:srgbClr val="F083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15240">
              <a:spcBef>
                <a:spcPts val="100"/>
              </a:spcBef>
            </a:pPr>
            <a:r>
              <a:rPr lang="nn-NO" sz="1200" spc="-15" dirty="0" smtClean="0">
                <a:solidFill>
                  <a:srgbClr val="F083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LÆRINGS- </a:t>
            </a:r>
            <a:r>
              <a:rPr lang="nn-NO" sz="1200" spc="-15" dirty="0">
                <a:solidFill>
                  <a:srgbClr val="F083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OG </a:t>
            </a:r>
            <a:r>
              <a:rPr lang="nn-NO" sz="1200" spc="-15" dirty="0" smtClean="0">
                <a:solidFill>
                  <a:srgbClr val="F083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MESTRINGSKURS</a:t>
            </a:r>
            <a:endParaRPr lang="nn-NO" sz="12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15240">
              <a:spcBef>
                <a:spcPts val="100"/>
              </a:spcBef>
            </a:pPr>
            <a:r>
              <a:rPr lang="nb-NO" sz="1100" spc="-15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Bra Mat for bedre helse                Røykesluttkurs</a:t>
            </a:r>
            <a:endParaRPr lang="nb-NO" sz="1100" spc="-15" dirty="0">
              <a:solidFill>
                <a:schemeClr val="tx1">
                  <a:lumMod val="85000"/>
                  <a:lumOff val="1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15240">
              <a:spcBef>
                <a:spcPts val="100"/>
              </a:spcBef>
            </a:pPr>
            <a:r>
              <a:rPr lang="nb-NO" sz="1100" spc="-15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Sov godt kurs                                   Tankeviruskurs</a:t>
            </a:r>
          </a:p>
          <a:p>
            <a:pPr marL="15240">
              <a:lnSpc>
                <a:spcPct val="100000"/>
              </a:lnSpc>
              <a:spcBef>
                <a:spcPts val="100"/>
              </a:spcBef>
            </a:pPr>
            <a:r>
              <a:rPr lang="nb-NO" sz="1100" spc="-15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Hverdagsgledekurs</a:t>
            </a:r>
          </a:p>
          <a:p>
            <a:pPr marL="15240">
              <a:lnSpc>
                <a:spcPct val="100000"/>
              </a:lnSpc>
              <a:spcBef>
                <a:spcPts val="100"/>
              </a:spcBef>
            </a:pPr>
            <a:r>
              <a:rPr lang="nb-NO" dirty="0">
                <a:latin typeface="Calibri Light" panose="020F0302020204030204" pitchFamily="34" charset="0"/>
                <a:cs typeface="Calibri Light" panose="020F0302020204030204" pitchFamily="34" charset="0"/>
              </a:rPr>
              <a:t> </a:t>
            </a:r>
            <a:endParaRPr lang="nb-NO" sz="1050" spc="-15" dirty="0" smtClean="0">
              <a:solidFill>
                <a:srgbClr val="F083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15240">
              <a:lnSpc>
                <a:spcPct val="100000"/>
              </a:lnSpc>
              <a:spcBef>
                <a:spcPts val="100"/>
              </a:spcBef>
            </a:pPr>
            <a:endParaRPr lang="nb-NO" sz="1050" spc="-15" dirty="0" smtClean="0">
              <a:solidFill>
                <a:srgbClr val="F083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15240">
              <a:lnSpc>
                <a:spcPct val="100000"/>
              </a:lnSpc>
              <a:spcBef>
                <a:spcPts val="100"/>
              </a:spcBef>
            </a:pPr>
            <a:endParaRPr lang="nb-NO" sz="1050" spc="-15" dirty="0" smtClean="0">
              <a:solidFill>
                <a:srgbClr val="F083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15240">
              <a:lnSpc>
                <a:spcPct val="100000"/>
              </a:lnSpc>
              <a:spcBef>
                <a:spcPts val="100"/>
              </a:spcBef>
            </a:pPr>
            <a:endParaRPr lang="nb-NO" sz="1050" spc="-15" dirty="0" smtClean="0">
              <a:solidFill>
                <a:srgbClr val="F083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15240">
              <a:lnSpc>
                <a:spcPct val="100000"/>
              </a:lnSpc>
              <a:spcBef>
                <a:spcPts val="100"/>
              </a:spcBef>
            </a:pPr>
            <a:endParaRPr lang="nb-NO" sz="1050" spc="-15" dirty="0">
              <a:solidFill>
                <a:srgbClr val="F083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17780">
              <a:lnSpc>
                <a:spcPct val="100000"/>
              </a:lnSpc>
              <a:spcBef>
                <a:spcPts val="100"/>
              </a:spcBef>
            </a:pPr>
            <a:endParaRPr lang="nb-NO" sz="1900" spc="-65" dirty="0">
              <a:solidFill>
                <a:srgbClr val="F59E4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17780">
              <a:lnSpc>
                <a:spcPct val="100000"/>
              </a:lnSpc>
              <a:spcBef>
                <a:spcPts val="100"/>
              </a:spcBef>
            </a:pPr>
            <a:endParaRPr lang="nb-NO" sz="19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39299" y="4435016"/>
            <a:ext cx="2847975" cy="17440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240">
              <a:lnSpc>
                <a:spcPct val="100000"/>
              </a:lnSpc>
              <a:spcBef>
                <a:spcPts val="100"/>
              </a:spcBef>
            </a:pPr>
            <a:endParaRPr sz="1050" dirty="0">
              <a:latin typeface="Verdana"/>
              <a:cs typeface="Verdana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0" y="6655239"/>
            <a:ext cx="3240405" cy="558165"/>
          </a:xfrm>
          <a:custGeom>
            <a:avLst/>
            <a:gdLst/>
            <a:ahLst/>
            <a:cxnLst/>
            <a:rect l="l" t="t" r="r" b="b"/>
            <a:pathLst>
              <a:path w="3240405" h="558165">
                <a:moveTo>
                  <a:pt x="3239998" y="0"/>
                </a:moveTo>
                <a:lnTo>
                  <a:pt x="0" y="0"/>
                </a:lnTo>
                <a:lnTo>
                  <a:pt x="0" y="557999"/>
                </a:lnTo>
                <a:lnTo>
                  <a:pt x="3239998" y="557999"/>
                </a:lnTo>
                <a:lnTo>
                  <a:pt x="3239998" y="0"/>
                </a:lnTo>
                <a:close/>
              </a:path>
            </a:pathLst>
          </a:custGeom>
          <a:solidFill>
            <a:srgbClr val="57575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581860" y="6835576"/>
            <a:ext cx="1907001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1600" dirty="0" smtClean="0">
                <a:solidFill>
                  <a:srgbClr val="F083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ww</a:t>
            </a:r>
            <a:r>
              <a:rPr sz="1600" spc="-90" dirty="0" smtClean="0">
                <a:solidFill>
                  <a:srgbClr val="F083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</a:t>
            </a:r>
            <a:r>
              <a:rPr lang="nn-NO" sz="1600" spc="-30" dirty="0" smtClean="0">
                <a:solidFill>
                  <a:srgbClr val="F083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.frisklivjæren.no</a:t>
            </a:r>
            <a:endParaRPr sz="16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25" name="Bilde 24"/>
          <p:cNvPicPr>
            <a:picLocks noChangeAspect="1"/>
          </p:cNvPicPr>
          <p:nvPr/>
        </p:nvPicPr>
        <p:blipFill rotWithShape="1">
          <a:blip r:embed="rId3"/>
          <a:srcRect r="4304"/>
          <a:stretch/>
        </p:blipFill>
        <p:spPr>
          <a:xfrm>
            <a:off x="8937377" y="4998002"/>
            <a:ext cx="1809337" cy="2564847"/>
          </a:xfrm>
          <a:prstGeom prst="rect">
            <a:avLst/>
          </a:prstGeom>
        </p:spPr>
      </p:pic>
      <p:sp>
        <p:nvSpPr>
          <p:cNvPr id="32" name="object 12"/>
          <p:cNvSpPr txBox="1"/>
          <p:nvPr/>
        </p:nvSpPr>
        <p:spPr>
          <a:xfrm>
            <a:off x="7702658" y="3523883"/>
            <a:ext cx="3059430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nb-NO" sz="3600" b="1" spc="20" dirty="0" smtClean="0">
                <a:solidFill>
                  <a:srgbClr val="F3932B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TANKEVIRUS</a:t>
            </a:r>
            <a:r>
              <a:rPr sz="3600" b="1" spc="-370" dirty="0" smtClean="0">
                <a:solidFill>
                  <a:srgbClr val="F3932B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endParaRPr sz="36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33" name="Bilde 3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86395" y="240337"/>
            <a:ext cx="1913054" cy="650174"/>
          </a:xfrm>
          <a:prstGeom prst="rect">
            <a:avLst/>
          </a:prstGeom>
        </p:spPr>
      </p:pic>
      <p:pic>
        <p:nvPicPr>
          <p:cNvPr id="5" name="Bild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1777" y="3395669"/>
            <a:ext cx="2905125" cy="1923499"/>
          </a:xfrm>
          <a:prstGeom prst="rect">
            <a:avLst/>
          </a:prstGeom>
        </p:spPr>
      </p:pic>
      <p:pic>
        <p:nvPicPr>
          <p:cNvPr id="24" name="Bilde 2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91997" y="4998003"/>
            <a:ext cx="1855566" cy="256484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65101" y="602714"/>
            <a:ext cx="3086728" cy="2121093"/>
          </a:xfrm>
          <a:prstGeom prst="rect">
            <a:avLst/>
          </a:prstGeom>
          <a:ln>
            <a:noFill/>
          </a:ln>
        </p:spPr>
        <p:txBody>
          <a:bodyPr vert="horz" wrap="square" lIns="144000" tIns="12700" rIns="72000" bIns="0" rtlCol="0">
            <a:spAutoFit/>
          </a:bodyPr>
          <a:lstStyle/>
          <a:p>
            <a:endParaRPr lang="nb-NO" sz="105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nb-NO" sz="1050" dirty="0">
                <a:latin typeface="Calibri Light" panose="020F0302020204030204" pitchFamily="34" charset="0"/>
                <a:cs typeface="Calibri Light" panose="020F0302020204030204" pitchFamily="34" charset="0"/>
              </a:rPr>
              <a:t>Dette kurset er for deg som ønsker å delta på et nyttig og gøyalt kurs hvor du lærer om hvordan tankene og oppmerksomheten påvirker humøret og handlingene dine</a:t>
            </a:r>
            <a:r>
              <a:rPr lang="nb-NO" sz="105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.</a:t>
            </a:r>
          </a:p>
          <a:p>
            <a:endParaRPr lang="nb-NO" sz="105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nb-NO" sz="1050" dirty="0">
                <a:latin typeface="Calibri Light" panose="020F0302020204030204" pitchFamily="34" charset="0"/>
                <a:cs typeface="Calibri Light" panose="020F0302020204030204" pitchFamily="34" charset="0"/>
              </a:rPr>
              <a:t>Du vil få kjennskap til det psykiske immunforsvaret, ulike tankevirus og psykologiske vitaminer som verktøy for å bekjempe tankevirus</a:t>
            </a:r>
            <a:r>
              <a:rPr lang="nb-NO" sz="105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.</a:t>
            </a:r>
          </a:p>
          <a:p>
            <a:endParaRPr lang="nb-NO" sz="105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nb-NO" sz="105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Kurset </a:t>
            </a:r>
            <a:r>
              <a:rPr lang="nb-NO" sz="1050" dirty="0">
                <a:latin typeface="Calibri Light" panose="020F0302020204030204" pitchFamily="34" charset="0"/>
                <a:cs typeface="Calibri Light" panose="020F0302020204030204" pitchFamily="34" charset="0"/>
              </a:rPr>
              <a:t>går over tre ganger, hvor hver samling er på to timer. </a:t>
            </a:r>
          </a:p>
          <a:p>
            <a:endParaRPr lang="nb-NO" sz="11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822700" y="663975"/>
            <a:ext cx="3124200" cy="364458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5300"/>
              </a:lnSpc>
              <a:spcBef>
                <a:spcPts val="100"/>
              </a:spcBef>
            </a:pPr>
            <a:r>
              <a:rPr lang="nb-NO" b="1" dirty="0" smtClean="0">
                <a:solidFill>
                  <a:srgbClr val="F8A764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MÅLET MED KURSET</a:t>
            </a:r>
          </a:p>
          <a:p>
            <a:pPr marL="12700" marR="5080" algn="ctr">
              <a:lnSpc>
                <a:spcPct val="105300"/>
              </a:lnSpc>
              <a:spcBef>
                <a:spcPts val="100"/>
              </a:spcBef>
            </a:pPr>
            <a:endParaRPr lang="nb-NO" sz="1200" dirty="0" smtClean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184150" marR="5080" indent="-171450">
              <a:lnSpc>
                <a:spcPct val="1053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nb-NO" sz="1200" dirty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Kunnskap om hvor vanlig det er å ha negative tanker og normalpsykologi. </a:t>
            </a:r>
          </a:p>
          <a:p>
            <a:pPr marL="184150" marR="5080" indent="-171450">
              <a:lnSpc>
                <a:spcPct val="1053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nb-NO" sz="1200" dirty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Du lærer at tanker i seg selv er harmløse, det er hvordan vi reagerer på tanker som potensielt kan gjøre </a:t>
            </a:r>
            <a:r>
              <a:rPr lang="nb-NO" sz="1200" dirty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oss </a:t>
            </a:r>
            <a:r>
              <a:rPr lang="nb-NO" sz="1200" dirty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syke. </a:t>
            </a:r>
          </a:p>
          <a:p>
            <a:pPr marL="184150" marR="5080" indent="-171450">
              <a:lnSpc>
                <a:spcPct val="1053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nb-NO" sz="1200" dirty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Kunnskap om det psykologiske immunforsvaret, og om hvordan det påvirker psykisk helse og om hvordan du kan styrke det psykologiske immunforsvaret. </a:t>
            </a:r>
            <a:endParaRPr lang="nb-NO" sz="12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184150" marR="5080" indent="-171450">
              <a:lnSpc>
                <a:spcPct val="1053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nb-NO" sz="1200" dirty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Kunnskap om ulike tankevirus, og trening i å identifisere dem hos deg selv.</a:t>
            </a:r>
          </a:p>
          <a:p>
            <a:pPr marL="184150" marR="5080" indent="-171450">
              <a:lnSpc>
                <a:spcPct val="1053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nb-NO" sz="1200" dirty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Ved hjelp av psykologiske vitaminer lærer du hensiktsmessige måter å forholde deg til tankene dine slik at du i større grad kan fungere, også i perioder med mye negative tanker. </a:t>
            </a:r>
            <a:endParaRPr sz="12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51453" y="3569601"/>
            <a:ext cx="3000375" cy="2721258"/>
          </a:xfrm>
          <a:prstGeom prst="rect">
            <a:avLst/>
          </a:prstGeom>
        </p:spPr>
        <p:txBody>
          <a:bodyPr vert="horz" wrap="square" lIns="72000" tIns="12700" rIns="144000" bIns="0" rtlCol="0">
            <a:spAutoFit/>
          </a:bodyPr>
          <a:lstStyle/>
          <a:p>
            <a:r>
              <a:rPr lang="nb-NO" sz="1100" dirty="0">
                <a:latin typeface="Calibri Light" panose="020F0302020204030204" pitchFamily="34" charset="0"/>
                <a:cs typeface="Calibri Light" panose="020F0302020204030204" pitchFamily="34" charset="0"/>
              </a:rPr>
              <a:t>Tankevirus er et </a:t>
            </a:r>
            <a:r>
              <a:rPr lang="nb-NO" sz="11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av mestringskursene på Frisklivssentralen</a:t>
            </a:r>
            <a:r>
              <a:rPr lang="nb-NO" sz="1100" dirty="0">
                <a:latin typeface="Calibri Light" panose="020F0302020204030204" pitchFamily="34" charset="0"/>
                <a:cs typeface="Calibri Light" panose="020F0302020204030204" pitchFamily="34" charset="0"/>
              </a:rPr>
              <a:t>.</a:t>
            </a:r>
          </a:p>
          <a:p>
            <a:endParaRPr lang="nb-NO" sz="11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nb-NO" sz="11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Tankevirus </a:t>
            </a:r>
            <a:r>
              <a:rPr lang="nb-NO" sz="1100" dirty="0">
                <a:latin typeface="Calibri Light" panose="020F0302020204030204" pitchFamily="34" charset="0"/>
                <a:cs typeface="Calibri Light" panose="020F0302020204030204" pitchFamily="34" charset="0"/>
              </a:rPr>
              <a:t>er en psykologisk modell utviklet av psykolog og forsker Hanne H. Brorson. Modellen er basert på normalpsykologi og grunnprinsipper i metakognitiv og kognitiv atferdsterapi. Modellen beskriver logiske feilslutninger som ulike «tankevirus» som kan behandles med «psykologiske vitaminer</a:t>
            </a:r>
            <a:r>
              <a:rPr lang="nb-NO" sz="11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».</a:t>
            </a:r>
          </a:p>
          <a:p>
            <a:endParaRPr lang="nb-NO" sz="11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nb-NO" sz="1100" dirty="0">
                <a:latin typeface="Calibri Light" panose="020F0302020204030204" pitchFamily="34" charset="0"/>
                <a:cs typeface="Calibri Light" panose="020F0302020204030204" pitchFamily="34" charset="0"/>
              </a:rPr>
              <a:t>Modellen er beskrevet i boken Tankevirus (Gyldendal, 2012), og har senere dannet grunnlaget for forebyggingsprogrammet Tankevirus Skole og mestringskurset Tankevirus.</a:t>
            </a:r>
          </a:p>
          <a:p>
            <a:endParaRPr lang="nb-NO" sz="11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460602" y="1178813"/>
            <a:ext cx="2979661" cy="3059812"/>
          </a:xfrm>
          <a:prstGeom prst="rect">
            <a:avLst/>
          </a:prstGeom>
        </p:spPr>
        <p:txBody>
          <a:bodyPr vert="horz" wrap="square" lIns="72000" tIns="12700" rIns="72000" bIns="0" rtlCol="0">
            <a:spAutoFit/>
          </a:bodyPr>
          <a:lstStyle/>
          <a:p>
            <a:r>
              <a:rPr lang="nb-NO" sz="11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Mestringskurset </a:t>
            </a:r>
            <a:r>
              <a:rPr lang="nb-NO" sz="1100" dirty="0">
                <a:latin typeface="Calibri Light" panose="020F0302020204030204" pitchFamily="34" charset="0"/>
                <a:cs typeface="Calibri Light" panose="020F0302020204030204" pitchFamily="34" charset="0"/>
              </a:rPr>
              <a:t>Tankevirus er for voksne (over 16 år) med lette til moderate psykiske plager, og ble utviklet for Raskere Tilbake-tiltaket, et behandlingstilbud for personer som står i fare for å bli sykemeldt eller har blitt sykemeldt på grunn av milde til moderate psykiske plager. Mestringskurset </a:t>
            </a:r>
            <a:r>
              <a:rPr lang="nb-NO" sz="11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tilbys </a:t>
            </a:r>
            <a:r>
              <a:rPr lang="nb-NO" sz="1100" dirty="0">
                <a:latin typeface="Calibri Light" panose="020F0302020204030204" pitchFamily="34" charset="0"/>
                <a:cs typeface="Calibri Light" panose="020F0302020204030204" pitchFamily="34" charset="0"/>
              </a:rPr>
              <a:t>ved flere NAV-kontorer, Frisklivssentraler, poliklinikker og sykehus</a:t>
            </a:r>
            <a:r>
              <a:rPr lang="nb-NO" sz="11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.</a:t>
            </a:r>
          </a:p>
          <a:p>
            <a:endParaRPr lang="nb-NO" sz="11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nb-NO" sz="1100" dirty="0">
                <a:latin typeface="Calibri Light" panose="020F0302020204030204" pitchFamily="34" charset="0"/>
                <a:cs typeface="Calibri Light" panose="020F0302020204030204" pitchFamily="34" charset="0"/>
              </a:rPr>
              <a:t>Tidligere trodde man at personer med psykiske plager skilte seg fra ”normale folk”, men nyere forskning har vist at de samme tankeprosessene går igjen i oss alle, bare i ulik grad. Dette kurset er derfor for alle – fra deg som sliter med angst eller depresjon til deg som ønsker å lære mer om hvordan psykologi påvirker oss i hverdagen.</a:t>
            </a:r>
          </a:p>
          <a:p>
            <a:endParaRPr lang="nb-NO" sz="1100" dirty="0" smtClean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nb-NO" sz="11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7444854" y="428625"/>
            <a:ext cx="3000375" cy="59759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b="1" spc="20" dirty="0" smtClean="0">
                <a:solidFill>
                  <a:srgbClr val="57575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HV</a:t>
            </a:r>
            <a:r>
              <a:rPr lang="nn-NO" b="1" spc="20" dirty="0" smtClean="0">
                <a:solidFill>
                  <a:srgbClr val="57575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EM</a:t>
            </a:r>
            <a:r>
              <a:rPr b="1" spc="20" dirty="0" smtClean="0">
                <a:solidFill>
                  <a:srgbClr val="57575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nn-NO" b="1" dirty="0" smtClean="0">
                <a:solidFill>
                  <a:srgbClr val="57575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PASSER</a:t>
            </a:r>
            <a:r>
              <a:rPr b="1" dirty="0" smtClean="0">
                <a:solidFill>
                  <a:srgbClr val="57575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nb-NO" b="1" dirty="0" smtClean="0">
                <a:solidFill>
                  <a:srgbClr val="57575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/>
            </a:r>
            <a:br>
              <a:rPr lang="nb-NO" b="1" dirty="0" smtClean="0">
                <a:solidFill>
                  <a:srgbClr val="57575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nn-NO" b="1" spc="1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TANKEVIRUS </a:t>
            </a:r>
            <a:r>
              <a:rPr lang="nn-NO" b="1" spc="-45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FOR</a:t>
            </a:r>
            <a:r>
              <a:rPr b="1" spc="-35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?</a:t>
            </a:r>
            <a:endParaRPr b="1" spc="-35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556500" y="5154786"/>
            <a:ext cx="3276600" cy="1809896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  <a:prstDash val="lgDashDotDot"/>
          </a:ln>
        </p:spPr>
        <p:txBody>
          <a:bodyPr vert="horz" wrap="square" lIns="108000" tIns="108000" rIns="72000" bIns="72000" rtlCol="0">
            <a:spAutoFit/>
          </a:bodyPr>
          <a:lstStyle/>
          <a:p>
            <a:pPr marL="12065" marR="475615" algn="ctr">
              <a:lnSpc>
                <a:spcPct val="105300"/>
              </a:lnSpc>
              <a:spcBef>
                <a:spcPts val="100"/>
              </a:spcBef>
              <a:tabLst>
                <a:tab pos="241935" algn="l"/>
              </a:tabLst>
            </a:pPr>
            <a:r>
              <a:rPr lang="nb-NO" sz="1200" b="1" dirty="0">
                <a:solidFill>
                  <a:schemeClr val="accent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Kurset går over tre </a:t>
            </a:r>
            <a:r>
              <a:rPr lang="nb-NO" sz="1200" b="1" dirty="0" smtClean="0">
                <a:solidFill>
                  <a:schemeClr val="accent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ganger, </a:t>
            </a:r>
          </a:p>
          <a:p>
            <a:pPr marL="12065" marR="475615" algn="ctr">
              <a:lnSpc>
                <a:spcPct val="105300"/>
              </a:lnSpc>
              <a:spcBef>
                <a:spcPts val="100"/>
              </a:spcBef>
              <a:tabLst>
                <a:tab pos="241935" algn="l"/>
              </a:tabLst>
            </a:pPr>
            <a:r>
              <a:rPr lang="nb-NO" sz="1200" b="1" dirty="0" smtClean="0">
                <a:solidFill>
                  <a:schemeClr val="accent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hver </a:t>
            </a:r>
            <a:r>
              <a:rPr lang="nb-NO" sz="1200" b="1" dirty="0">
                <a:solidFill>
                  <a:schemeClr val="accent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kursøkt varer 2t. </a:t>
            </a:r>
            <a:r>
              <a:rPr lang="nb-NO" sz="1200" b="1" dirty="0" smtClean="0">
                <a:solidFill>
                  <a:schemeClr val="accent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</a:p>
          <a:p>
            <a:pPr marL="12065" marR="475615">
              <a:lnSpc>
                <a:spcPct val="105300"/>
              </a:lnSpc>
              <a:spcBef>
                <a:spcPts val="100"/>
              </a:spcBef>
              <a:tabLst>
                <a:tab pos="241935" algn="l"/>
              </a:tabLst>
            </a:pPr>
            <a:r>
              <a:rPr lang="nb-NO" sz="1200" b="1" dirty="0" smtClean="0">
                <a:solidFill>
                  <a:schemeClr val="accent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Oppstart</a:t>
            </a:r>
            <a:r>
              <a:rPr lang="nb-NO" sz="1200" b="1" dirty="0">
                <a:solidFill>
                  <a:schemeClr val="accent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: </a:t>
            </a:r>
            <a:r>
              <a:rPr lang="nb-NO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kl. </a:t>
            </a:r>
            <a:r>
              <a:rPr lang="nb-NO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10.30 3.august </a:t>
            </a:r>
            <a:r>
              <a:rPr lang="nb-NO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2021</a:t>
            </a:r>
            <a:r>
              <a:rPr lang="nb-NO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.</a:t>
            </a:r>
          </a:p>
          <a:p>
            <a:pPr marL="12065" marR="475615">
              <a:lnSpc>
                <a:spcPct val="105300"/>
              </a:lnSpc>
              <a:spcBef>
                <a:spcPts val="100"/>
              </a:spcBef>
              <a:tabLst>
                <a:tab pos="241935" algn="l"/>
              </a:tabLst>
            </a:pPr>
            <a:r>
              <a:rPr lang="nb-NO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Andre </a:t>
            </a:r>
            <a:r>
              <a:rPr lang="nb-NO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kursdatoer er </a:t>
            </a:r>
            <a:r>
              <a:rPr lang="nb-NO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10. og 17.august. </a:t>
            </a:r>
          </a:p>
          <a:p>
            <a:pPr marL="12065" marR="475615">
              <a:lnSpc>
                <a:spcPct val="105300"/>
              </a:lnSpc>
              <a:spcBef>
                <a:spcPts val="100"/>
              </a:spcBef>
              <a:tabLst>
                <a:tab pos="241935" algn="l"/>
              </a:tabLst>
            </a:pPr>
            <a:r>
              <a:rPr lang="nb-NO" sz="1200" b="1" dirty="0" smtClean="0">
                <a:solidFill>
                  <a:schemeClr val="accent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Kurssted</a:t>
            </a:r>
            <a:r>
              <a:rPr lang="nb-NO" sz="1200" b="1" dirty="0">
                <a:solidFill>
                  <a:schemeClr val="accent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: </a:t>
            </a:r>
            <a:r>
              <a:rPr lang="nb-NO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Timehallen </a:t>
            </a:r>
            <a:r>
              <a:rPr lang="nb-NO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på </a:t>
            </a:r>
            <a:r>
              <a:rPr lang="nb-NO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Bryne. </a:t>
            </a:r>
          </a:p>
          <a:p>
            <a:pPr marL="12065" marR="475615">
              <a:lnSpc>
                <a:spcPct val="105300"/>
              </a:lnSpc>
              <a:spcBef>
                <a:spcPts val="100"/>
              </a:spcBef>
              <a:tabLst>
                <a:tab pos="241935" algn="l"/>
              </a:tabLst>
            </a:pPr>
            <a:r>
              <a:rPr lang="nb-NO" sz="1200" b="1" dirty="0" smtClean="0">
                <a:solidFill>
                  <a:schemeClr val="accent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Pris</a:t>
            </a:r>
            <a:r>
              <a:rPr lang="nb-NO" sz="1200" b="1" dirty="0">
                <a:solidFill>
                  <a:schemeClr val="accent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: 300,- </a:t>
            </a:r>
            <a:r>
              <a:rPr lang="nb-NO" sz="1200" dirty="0" smtClean="0">
                <a:solidFill>
                  <a:schemeClr val="accent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</a:t>
            </a:r>
            <a:r>
              <a:rPr lang="nb-NO" sz="1200" dirty="0">
                <a:solidFill>
                  <a:schemeClr val="accent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betales med VIPPS eller kort første kursdag</a:t>
            </a:r>
            <a:r>
              <a:rPr lang="nb-NO" sz="1200" dirty="0" smtClean="0">
                <a:solidFill>
                  <a:schemeClr val="accent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)</a:t>
            </a:r>
            <a:endParaRPr lang="nb-NO" sz="1200" b="1" dirty="0" smtClean="0">
              <a:solidFill>
                <a:schemeClr val="accent6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12065" marR="475615">
              <a:lnSpc>
                <a:spcPct val="105300"/>
              </a:lnSpc>
              <a:spcBef>
                <a:spcPts val="100"/>
              </a:spcBef>
              <a:tabLst>
                <a:tab pos="241935" algn="l"/>
              </a:tabLst>
            </a:pPr>
            <a:r>
              <a:rPr lang="nb-NO" sz="1200" b="1" smtClean="0">
                <a:solidFill>
                  <a:schemeClr val="accent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Kursleder: </a:t>
            </a:r>
            <a:r>
              <a:rPr lang="nb-NO" sz="1200" dirty="0">
                <a:solidFill>
                  <a:schemeClr val="accent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Gunhild Oftedal </a:t>
            </a:r>
            <a:r>
              <a:rPr lang="nb-NO" sz="1200" dirty="0" smtClean="0">
                <a:solidFill>
                  <a:schemeClr val="accent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(411 06 242)</a:t>
            </a:r>
            <a:endParaRPr lang="nb-NO" sz="1200" b="1" dirty="0" smtClean="0">
              <a:solidFill>
                <a:schemeClr val="accent6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7570698" y="6411867"/>
            <a:ext cx="2869565" cy="15574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5200"/>
              </a:lnSpc>
              <a:spcBef>
                <a:spcPts val="100"/>
              </a:spcBef>
            </a:pPr>
            <a:endParaRPr sz="950" dirty="0">
              <a:latin typeface="Arial"/>
              <a:cs typeface="Arial"/>
            </a:endParaRPr>
          </a:p>
        </p:txBody>
      </p:sp>
      <p:pic>
        <p:nvPicPr>
          <p:cNvPr id="23" name="Bilde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5607" y="6433228"/>
            <a:ext cx="2055544" cy="642358"/>
          </a:xfrm>
          <a:prstGeom prst="rect">
            <a:avLst/>
          </a:prstGeom>
        </p:spPr>
      </p:pic>
      <p:pic>
        <p:nvPicPr>
          <p:cNvPr id="25" name="Bilde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5911" y="4676398"/>
            <a:ext cx="3344410" cy="1908362"/>
          </a:xfrm>
          <a:prstGeom prst="rect">
            <a:avLst/>
          </a:prstGeom>
          <a:ln w="12700">
            <a:solidFill>
              <a:schemeClr val="accent6"/>
            </a:solidFill>
            <a:prstDash val="sysDot"/>
          </a:ln>
        </p:spPr>
      </p:pic>
      <p:sp>
        <p:nvSpPr>
          <p:cNvPr id="18" name="object 9"/>
          <p:cNvSpPr txBox="1">
            <a:spLocks/>
          </p:cNvSpPr>
          <p:nvPr/>
        </p:nvSpPr>
        <p:spPr>
          <a:xfrm>
            <a:off x="175887" y="2863308"/>
            <a:ext cx="3000375" cy="61042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1900" b="0" i="0">
                <a:solidFill>
                  <a:srgbClr val="F59E40"/>
                </a:solidFill>
                <a:latin typeface="Verdana"/>
                <a:ea typeface="+mj-ea"/>
                <a:cs typeface="Verdana"/>
              </a:defRPr>
            </a:lvl1pPr>
          </a:lstStyle>
          <a:p>
            <a:pPr marL="12700" marR="5080">
              <a:spcBef>
                <a:spcPts val="100"/>
              </a:spcBef>
            </a:pPr>
            <a:endParaRPr lang="nb-NO" b="1" kern="0" spc="20" dirty="0" smtClean="0">
              <a:solidFill>
                <a:srgbClr val="575756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12700" marR="5080" algn="ctr">
              <a:spcBef>
                <a:spcPts val="100"/>
              </a:spcBef>
            </a:pPr>
            <a:r>
              <a:rPr lang="nb-NO" b="1" kern="0" spc="20" dirty="0" smtClean="0">
                <a:solidFill>
                  <a:srgbClr val="57575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HVA </a:t>
            </a:r>
            <a:r>
              <a:rPr lang="nb-NO" b="1" kern="0" dirty="0" smtClean="0">
                <a:solidFill>
                  <a:srgbClr val="57575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ER </a:t>
            </a:r>
            <a:r>
              <a:rPr lang="nb-NO" b="1" kern="0" spc="1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TANKEVIRUS</a:t>
            </a:r>
            <a:r>
              <a:rPr lang="nb-NO" b="1" kern="0" spc="-35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?</a:t>
            </a:r>
            <a:endParaRPr lang="nb-NO" b="1" kern="0" spc="-35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9" name="object 9"/>
          <p:cNvSpPr txBox="1">
            <a:spLocks/>
          </p:cNvSpPr>
          <p:nvPr/>
        </p:nvSpPr>
        <p:spPr>
          <a:xfrm>
            <a:off x="7380491" y="3932590"/>
            <a:ext cx="2995409" cy="91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1900" b="0" i="0">
                <a:solidFill>
                  <a:srgbClr val="F59E40"/>
                </a:solidFill>
                <a:latin typeface="Verdana"/>
                <a:ea typeface="+mj-ea"/>
                <a:cs typeface="Verdana"/>
              </a:defRPr>
            </a:lvl1pPr>
          </a:lstStyle>
          <a:p>
            <a:pPr marL="12700" marR="5080">
              <a:spcBef>
                <a:spcPts val="100"/>
              </a:spcBef>
            </a:pPr>
            <a:endParaRPr lang="nb-NO" b="1" kern="0" spc="20" dirty="0" smtClean="0">
              <a:solidFill>
                <a:srgbClr val="575756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12700" marR="5080" algn="ctr">
              <a:spcBef>
                <a:spcPts val="100"/>
              </a:spcBef>
            </a:pPr>
            <a:r>
              <a:rPr lang="nb-NO" b="1" kern="0" spc="20" dirty="0" smtClean="0">
                <a:solidFill>
                  <a:srgbClr val="57575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NESTE KURS </a:t>
            </a:r>
          </a:p>
          <a:p>
            <a:pPr marL="12700" marR="5080" algn="ctr">
              <a:spcBef>
                <a:spcPts val="100"/>
              </a:spcBef>
            </a:pPr>
            <a:r>
              <a:rPr lang="nb-NO" b="1" kern="0" spc="20" dirty="0" smtClean="0">
                <a:solidFill>
                  <a:schemeClr val="accent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-</a:t>
            </a:r>
            <a:r>
              <a:rPr lang="nb-NO" b="1" kern="0" spc="20" dirty="0" smtClean="0">
                <a:solidFill>
                  <a:srgbClr val="57575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nb-NO" b="1" kern="0" spc="1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NÅR OG HVOR</a:t>
            </a:r>
            <a:r>
              <a:rPr lang="nb-NO" b="1" kern="0" spc="-35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?</a:t>
            </a:r>
            <a:endParaRPr lang="nb-NO" b="1" kern="0" spc="-35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502</TotalTime>
  <Words>662</Words>
  <Application>Microsoft Office PowerPoint</Application>
  <PresentationFormat>Egendefinert</PresentationFormat>
  <Paragraphs>81</Paragraphs>
  <Slides>2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4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Verdana</vt:lpstr>
      <vt:lpstr>Office Theme</vt:lpstr>
      <vt:lpstr>PowerPoint-presentasjon</vt:lpstr>
      <vt:lpstr>HVEM PASSER  TANKEVIRUS FOR?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Gunhild Flatin Oftedal</dc:creator>
  <cp:lastModifiedBy>Oda Strand Mindrebø</cp:lastModifiedBy>
  <cp:revision>32</cp:revision>
  <cp:lastPrinted>2021-05-25T06:59:43Z</cp:lastPrinted>
  <dcterms:created xsi:type="dcterms:W3CDTF">2021-05-07T08:35:57Z</dcterms:created>
  <dcterms:modified xsi:type="dcterms:W3CDTF">2021-05-27T12:44:29Z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2019-01-11T00:00:00Z</vt:filetime>
  </property>
  <property fmtid="{D5CDD505-2E9C-101B-9397-08002B2CF9AE}" pid="3" name="Creator">
    <vt:lpwstr>Adobe InDesign CC 14.0 (Macintosh)</vt:lpwstr>
  </property>
  <property fmtid="{D5CDD505-2E9C-101B-9397-08002B2CF9AE}" pid="4" name="LastSaved">
    <vt:filetime>2021-05-07T00:00:00Z</vt:filetime>
  </property>
</Properties>
</file>